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5" r:id="rId6"/>
    <p:sldId id="266" r:id="rId7"/>
    <p:sldId id="267" r:id="rId8"/>
    <p:sldId id="268" r:id="rId9"/>
    <p:sldId id="269" r:id="rId10"/>
    <p:sldId id="270" r:id="rId11"/>
    <p:sldId id="261" r:id="rId12"/>
    <p:sldId id="262" r:id="rId13"/>
    <p:sldId id="263" r:id="rId14"/>
    <p:sldId id="264" r:id="rId1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0265719-5A8C-456E-B424-299C04BE23AC}" type="datetimeFigureOut">
              <a:rPr lang="cs-CZ" smtClean="0"/>
              <a:t>29.7.2013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E8A7383-0874-42D5-873D-24B774E7D2F2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ffice.microsoft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VS%20po%20P.doc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Obrázek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49" y="5194635"/>
            <a:ext cx="5408613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31" name="Group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245724"/>
              </p:ext>
            </p:extLst>
          </p:nvPr>
        </p:nvGraphicFramePr>
        <p:xfrm>
          <a:off x="827088" y="692150"/>
          <a:ext cx="7488237" cy="4105278"/>
        </p:xfrm>
        <a:graphic>
          <a:graphicData uri="http://schemas.openxmlformats.org/drawingml/2006/table">
            <a:tbl>
              <a:tblPr/>
              <a:tblGrid>
                <a:gridCol w="7488237"/>
              </a:tblGrid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Škola:           ZŠ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, Školní 112, </a:t>
                      </a:r>
                      <a:r>
                        <a:rPr kumimoji="0" lang="cs-CZ" sz="18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Franklin Gothic Book" pitchFamily="34" charset="0"/>
                        </a:rPr>
                        <a:t>Hýskov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Autor:            Mgr. Jarmila Kolářová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Název:           </a:t>
                      </a: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VY_32_INOVACE_2C_08_VS po 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Téma:           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</a:rPr>
                        <a:t>Český jazyk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Datum tvorby:         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28.10.2011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Franklin Gothic Book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684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Franklin Gothic Book" pitchFamily="34" charset="0"/>
                        </a:rPr>
                        <a:t>Číslo projektu:          CZ.1.07/1.4.00/21.2485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649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PÝŘIT SE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zapýřit se</a:t>
            </a:r>
          </a:p>
          <a:p>
            <a:r>
              <a:rPr lang="cs-CZ" dirty="0" smtClean="0"/>
              <a:t> pýřivý</a:t>
            </a:r>
          </a:p>
          <a:p>
            <a:r>
              <a:rPr lang="cs-CZ" dirty="0" smtClean="0"/>
              <a:t> </a:t>
            </a:r>
            <a:r>
              <a:rPr lang="cs-CZ" dirty="0"/>
              <a:t>čepýřit se</a:t>
            </a:r>
            <a:r>
              <a:rPr lang="cs-CZ" dirty="0" smtClean="0"/>
              <a:t> 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 vert="horz" lIns="91440" tIns="45720" rIns="91440" bIns="45720" rtlCol="0" anchor="b">
            <a:normAutofit fontScale="85000" lnSpcReduction="10000"/>
          </a:bodyPr>
          <a:lstStyle/>
          <a:p>
            <a:r>
              <a:rPr lang="cs-CZ" sz="6000" dirty="0"/>
              <a:t>ČEPÝŘIT SE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</a:t>
            </a:r>
            <a:r>
              <a:rPr lang="cs-CZ" sz="3200" dirty="0" smtClean="0"/>
              <a:t>Chropyně</a:t>
            </a:r>
          </a:p>
          <a:p>
            <a:r>
              <a:rPr lang="cs-CZ" sz="3200" dirty="0" smtClean="0"/>
              <a:t> Pyšely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Spytihněv</a:t>
            </a:r>
          </a:p>
        </p:txBody>
      </p:sp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 txBox="1">
            <a:spLocks/>
          </p:cNvSpPr>
          <p:nvPr/>
        </p:nvSpPr>
        <p:spPr>
          <a:xfrm>
            <a:off x="457200" y="5949280"/>
            <a:ext cx="8229600" cy="72008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Lítá to a není to pták</a:t>
            </a:r>
            <a:r>
              <a:rPr lang="cs-CZ" dirty="0" smtClean="0"/>
              <a:t>:________________________________</a:t>
            </a:r>
            <a:endParaRPr lang="cs-CZ" dirty="0"/>
          </a:p>
        </p:txBody>
      </p:sp>
      <p:pic>
        <p:nvPicPr>
          <p:cNvPr id="1026" name="Picture 2" descr="pYT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810" y="764704"/>
            <a:ext cx="4542920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ástupný symbol pro obsah 2"/>
          <p:cNvSpPr txBox="1">
            <a:spLocks/>
          </p:cNvSpPr>
          <p:nvPr/>
        </p:nvSpPr>
        <p:spPr>
          <a:xfrm>
            <a:off x="457200" y="260648"/>
            <a:ext cx="8229600" cy="72008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7724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"/>
              <a:defRPr sz="22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3657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50876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-32004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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4884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6888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892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08960" indent="-274320" algn="l" defTabSz="914400" rtl="0" eaLnBrk="1" latinLnBrk="0" hangingPunct="1">
              <a:spcBef>
                <a:spcPts val="400"/>
              </a:spcBef>
              <a:buClr>
                <a:schemeClr val="accent1"/>
              </a:buClr>
              <a:buFont typeface="Wingdings" pitchFamily="2" charset="2"/>
              <a:buChar char="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i="1" dirty="0"/>
              <a:t>Najdi ve </a:t>
            </a:r>
            <a:r>
              <a:rPr lang="cs-CZ" i="1" dirty="0" err="1"/>
              <a:t>čtyřsměrce</a:t>
            </a:r>
            <a:r>
              <a:rPr lang="cs-CZ" i="1" dirty="0"/>
              <a:t> 13 slov, slova vybarvi.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253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délník 2"/>
          <p:cNvSpPr/>
          <p:nvPr/>
        </p:nvSpPr>
        <p:spPr>
          <a:xfrm>
            <a:off x="395536" y="404664"/>
            <a:ext cx="864096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5400" dirty="0" err="1"/>
              <a:t>p__cha</a:t>
            </a:r>
            <a:r>
              <a:rPr lang="cs-CZ" sz="5400" dirty="0"/>
              <a:t>, </a:t>
            </a:r>
            <a:r>
              <a:rPr lang="cs-CZ" sz="5400" dirty="0" err="1"/>
              <a:t>p­__t__l</a:t>
            </a:r>
            <a:r>
              <a:rPr lang="cs-CZ" sz="5400" dirty="0"/>
              <a:t>, p__ </a:t>
            </a:r>
            <a:r>
              <a:rPr lang="cs-CZ" sz="5400" dirty="0" err="1"/>
              <a:t>sk</a:t>
            </a:r>
            <a:r>
              <a:rPr lang="cs-CZ" sz="5400" dirty="0"/>
              <a:t>, </a:t>
            </a:r>
            <a:r>
              <a:rPr lang="cs-CZ" sz="5400" dirty="0" err="1"/>
              <a:t>n__t__p__r</a:t>
            </a:r>
            <a:r>
              <a:rPr lang="cs-CZ" sz="5400" dirty="0"/>
              <a:t>, s­__</a:t>
            </a:r>
            <a:r>
              <a:rPr lang="cs-CZ" sz="5400" dirty="0" err="1"/>
              <a:t>ep</a:t>
            </a:r>
            <a:r>
              <a:rPr lang="cs-CZ" sz="5400" dirty="0"/>
              <a:t>__š, </a:t>
            </a:r>
            <a:r>
              <a:rPr lang="cs-CZ" sz="5400" dirty="0" err="1"/>
              <a:t>p__l</a:t>
            </a:r>
            <a:r>
              <a:rPr lang="cs-CZ" sz="5400" dirty="0"/>
              <a:t>,    </a:t>
            </a:r>
            <a:r>
              <a:rPr lang="cs-CZ" sz="5400" dirty="0" err="1"/>
              <a:t>ko</a:t>
            </a:r>
            <a:r>
              <a:rPr lang="cs-CZ" sz="5400" dirty="0"/>
              <a:t>__ __to, k__op__</a:t>
            </a:r>
            <a:r>
              <a:rPr lang="cs-CZ" sz="5400" dirty="0" err="1"/>
              <a:t>tat</a:t>
            </a:r>
            <a:r>
              <a:rPr lang="cs-CZ" sz="5400" dirty="0"/>
              <a:t>, </a:t>
            </a:r>
            <a:r>
              <a:rPr lang="cs-CZ" sz="5400" dirty="0" err="1"/>
              <a:t>třp</a:t>
            </a:r>
            <a:r>
              <a:rPr lang="cs-CZ" sz="5400" dirty="0"/>
              <a:t>__</a:t>
            </a:r>
            <a:r>
              <a:rPr lang="cs-CZ" sz="5400" dirty="0" err="1"/>
              <a:t>t__t</a:t>
            </a:r>
            <a:r>
              <a:rPr lang="cs-CZ" sz="5400" dirty="0"/>
              <a:t> se, </a:t>
            </a:r>
            <a:r>
              <a:rPr lang="cs-CZ" sz="5400" dirty="0" err="1"/>
              <a:t>zp</a:t>
            </a:r>
            <a:r>
              <a:rPr lang="cs-CZ" sz="5400" dirty="0"/>
              <a:t>__</a:t>
            </a:r>
            <a:r>
              <a:rPr lang="cs-CZ" sz="5400" dirty="0" err="1"/>
              <a:t>t__v__t</a:t>
            </a:r>
            <a:r>
              <a:rPr lang="cs-CZ" sz="5400" dirty="0"/>
              <a:t>, </a:t>
            </a:r>
            <a:r>
              <a:rPr lang="cs-CZ" sz="5400" dirty="0" err="1"/>
              <a:t>p__kat</a:t>
            </a:r>
            <a:r>
              <a:rPr lang="cs-CZ" sz="5400" dirty="0"/>
              <a:t>, </a:t>
            </a:r>
            <a:r>
              <a:rPr lang="cs-CZ" sz="5400" dirty="0" err="1"/>
              <a:t>p__r</a:t>
            </a:r>
            <a:r>
              <a:rPr lang="cs-CZ" sz="5400" dirty="0"/>
              <a:t>, </a:t>
            </a:r>
            <a:r>
              <a:rPr lang="cs-CZ" sz="5400" dirty="0" err="1"/>
              <a:t>p__ř__t</a:t>
            </a:r>
            <a:r>
              <a:rPr lang="cs-CZ" sz="5400" dirty="0"/>
              <a:t> se, </a:t>
            </a:r>
            <a:r>
              <a:rPr lang="cs-CZ" sz="5400" dirty="0" err="1"/>
              <a:t>čep__ř__t</a:t>
            </a:r>
            <a:r>
              <a:rPr lang="cs-CZ" sz="5400" dirty="0"/>
              <a:t> se</a:t>
            </a:r>
          </a:p>
        </p:txBody>
      </p:sp>
    </p:spTree>
    <p:extLst>
      <p:ext uri="{BB962C8B-B14F-4D97-AF65-F5344CB8AC3E}">
        <p14:creationId xmlns:p14="http://schemas.microsoft.com/office/powerpoint/2010/main" val="27101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sz="3600" dirty="0" smtClean="0"/>
              <a:t>Řešení:</a:t>
            </a:r>
            <a:endParaRPr lang="cs-CZ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76672"/>
            <a:ext cx="3700463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bdélník 2"/>
          <p:cNvSpPr/>
          <p:nvPr/>
        </p:nvSpPr>
        <p:spPr>
          <a:xfrm>
            <a:off x="4716016" y="5445224"/>
            <a:ext cx="35894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/>
              <a:t>Lítá to a není to pták:         </a:t>
            </a:r>
            <a:r>
              <a:rPr lang="cs-CZ" i="1" dirty="0"/>
              <a:t>netopýr</a:t>
            </a:r>
            <a:endParaRPr lang="cs-CZ" dirty="0"/>
          </a:p>
        </p:txBody>
      </p:sp>
      <p:sp>
        <p:nvSpPr>
          <p:cNvPr id="4" name="Obdélník 3"/>
          <p:cNvSpPr/>
          <p:nvPr/>
        </p:nvSpPr>
        <p:spPr>
          <a:xfrm>
            <a:off x="144016" y="221732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cs-CZ" dirty="0"/>
              <a:t>P </a:t>
            </a:r>
            <a:r>
              <a:rPr lang="cs-CZ" i="1" dirty="0"/>
              <a:t>ý</a:t>
            </a:r>
            <a:r>
              <a:rPr lang="cs-CZ" dirty="0"/>
              <a:t> cha, p­ </a:t>
            </a:r>
            <a:r>
              <a:rPr lang="cs-CZ" i="1" dirty="0"/>
              <a:t>y </a:t>
            </a:r>
            <a:r>
              <a:rPr lang="cs-CZ" dirty="0"/>
              <a:t>t </a:t>
            </a:r>
            <a:r>
              <a:rPr lang="cs-CZ" i="1" dirty="0"/>
              <a:t>e</a:t>
            </a:r>
            <a:r>
              <a:rPr lang="cs-CZ" dirty="0"/>
              <a:t> l, p </a:t>
            </a:r>
            <a:r>
              <a:rPr lang="cs-CZ" i="1" dirty="0"/>
              <a:t>y</a:t>
            </a:r>
            <a:r>
              <a:rPr lang="cs-CZ" dirty="0"/>
              <a:t> </a:t>
            </a:r>
            <a:r>
              <a:rPr lang="cs-CZ" dirty="0" err="1"/>
              <a:t>sk</a:t>
            </a:r>
            <a:r>
              <a:rPr lang="cs-CZ" dirty="0"/>
              <a:t>, n </a:t>
            </a:r>
            <a:r>
              <a:rPr lang="cs-CZ" i="1" dirty="0"/>
              <a:t>e </a:t>
            </a:r>
            <a:r>
              <a:rPr lang="cs-CZ" dirty="0"/>
              <a:t>t </a:t>
            </a:r>
            <a:r>
              <a:rPr lang="cs-CZ" i="1" dirty="0"/>
              <a:t>o</a:t>
            </a:r>
            <a:r>
              <a:rPr lang="cs-CZ" dirty="0"/>
              <a:t> p </a:t>
            </a:r>
            <a:r>
              <a:rPr lang="cs-CZ" i="1" dirty="0"/>
              <a:t>ý</a:t>
            </a:r>
            <a:r>
              <a:rPr lang="cs-CZ" dirty="0"/>
              <a:t> r, s­</a:t>
            </a:r>
            <a:r>
              <a:rPr lang="cs-CZ" i="1" dirty="0"/>
              <a:t> l </a:t>
            </a:r>
            <a:r>
              <a:rPr lang="cs-CZ" dirty="0" err="1"/>
              <a:t>ep</a:t>
            </a:r>
            <a:r>
              <a:rPr lang="cs-CZ" dirty="0"/>
              <a:t> </a:t>
            </a:r>
            <a:r>
              <a:rPr lang="cs-CZ" i="1" dirty="0"/>
              <a:t>ý</a:t>
            </a:r>
            <a:r>
              <a:rPr lang="cs-CZ" dirty="0"/>
              <a:t> š, p </a:t>
            </a:r>
            <a:r>
              <a:rPr lang="cs-CZ" i="1" dirty="0"/>
              <a:t>y</a:t>
            </a:r>
            <a:r>
              <a:rPr lang="cs-CZ" dirty="0"/>
              <a:t> l,      </a:t>
            </a:r>
            <a:r>
              <a:rPr lang="cs-CZ" dirty="0" err="1"/>
              <a:t>ko</a:t>
            </a:r>
            <a:r>
              <a:rPr lang="cs-CZ" dirty="0"/>
              <a:t> </a:t>
            </a:r>
            <a:r>
              <a:rPr lang="cs-CZ" i="1" dirty="0"/>
              <a:t>p  y </a:t>
            </a:r>
            <a:r>
              <a:rPr lang="cs-CZ" dirty="0"/>
              <a:t>to, k </a:t>
            </a:r>
            <a:r>
              <a:rPr lang="cs-CZ" i="1" dirty="0"/>
              <a:t>l </a:t>
            </a:r>
            <a:r>
              <a:rPr lang="cs-CZ" dirty="0"/>
              <a:t>op </a:t>
            </a:r>
            <a:r>
              <a:rPr lang="cs-CZ" i="1" dirty="0"/>
              <a:t>ý </a:t>
            </a:r>
            <a:r>
              <a:rPr lang="cs-CZ" dirty="0" err="1"/>
              <a:t>tat</a:t>
            </a:r>
            <a:r>
              <a:rPr lang="cs-CZ" dirty="0"/>
              <a:t>, </a:t>
            </a:r>
            <a:r>
              <a:rPr lang="cs-CZ" dirty="0" err="1"/>
              <a:t>třp</a:t>
            </a:r>
            <a:r>
              <a:rPr lang="cs-CZ" dirty="0"/>
              <a:t> </a:t>
            </a:r>
            <a:r>
              <a:rPr lang="cs-CZ" i="1" dirty="0"/>
              <a:t>y </a:t>
            </a:r>
            <a:r>
              <a:rPr lang="cs-CZ" dirty="0"/>
              <a:t>t </a:t>
            </a:r>
            <a:r>
              <a:rPr lang="cs-CZ" i="1" dirty="0"/>
              <a:t>i</a:t>
            </a:r>
            <a:r>
              <a:rPr lang="cs-CZ" dirty="0"/>
              <a:t> t se, </a:t>
            </a:r>
            <a:r>
              <a:rPr lang="cs-CZ" dirty="0" err="1"/>
              <a:t>zp</a:t>
            </a:r>
            <a:r>
              <a:rPr lang="cs-CZ" dirty="0"/>
              <a:t> </a:t>
            </a:r>
            <a:r>
              <a:rPr lang="cs-CZ" i="1" dirty="0"/>
              <a:t>y</a:t>
            </a:r>
            <a:r>
              <a:rPr lang="cs-CZ" dirty="0"/>
              <a:t> t </a:t>
            </a:r>
            <a:r>
              <a:rPr lang="cs-CZ" i="1" dirty="0"/>
              <a:t>o</a:t>
            </a:r>
            <a:r>
              <a:rPr lang="cs-CZ" dirty="0"/>
              <a:t> v </a:t>
            </a:r>
            <a:r>
              <a:rPr lang="cs-CZ" i="1" dirty="0"/>
              <a:t>a </a:t>
            </a:r>
            <a:r>
              <a:rPr lang="cs-CZ" dirty="0"/>
              <a:t>t, p </a:t>
            </a:r>
            <a:r>
              <a:rPr lang="cs-CZ" i="1" dirty="0"/>
              <a:t>y</a:t>
            </a:r>
            <a:r>
              <a:rPr lang="cs-CZ" dirty="0"/>
              <a:t> kat, p </a:t>
            </a:r>
            <a:r>
              <a:rPr lang="cs-CZ" i="1" dirty="0"/>
              <a:t>ý</a:t>
            </a:r>
            <a:r>
              <a:rPr lang="cs-CZ" dirty="0"/>
              <a:t> r, p </a:t>
            </a:r>
            <a:r>
              <a:rPr lang="cs-CZ" i="1" dirty="0"/>
              <a:t>ý</a:t>
            </a:r>
            <a:r>
              <a:rPr lang="cs-CZ" dirty="0"/>
              <a:t> ř </a:t>
            </a:r>
            <a:r>
              <a:rPr lang="cs-CZ" i="1" dirty="0"/>
              <a:t>i </a:t>
            </a:r>
            <a:r>
              <a:rPr lang="cs-CZ" dirty="0"/>
              <a:t>t se, čep </a:t>
            </a:r>
            <a:r>
              <a:rPr lang="cs-CZ" i="1" dirty="0"/>
              <a:t>ý</a:t>
            </a:r>
            <a:r>
              <a:rPr lang="cs-CZ" dirty="0"/>
              <a:t> ř </a:t>
            </a:r>
            <a:r>
              <a:rPr lang="cs-CZ" i="1" dirty="0"/>
              <a:t>i</a:t>
            </a:r>
            <a:r>
              <a:rPr lang="cs-CZ" dirty="0"/>
              <a:t> t se</a:t>
            </a:r>
          </a:p>
        </p:txBody>
      </p:sp>
    </p:spTree>
    <p:extLst>
      <p:ext uri="{BB962C8B-B14F-4D97-AF65-F5344CB8AC3E}">
        <p14:creationId xmlns:p14="http://schemas.microsoft.com/office/powerpoint/2010/main" val="267974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cs-CZ" sz="2000" dirty="0" smtClean="0"/>
              <a:t>Ilustrace </a:t>
            </a:r>
            <a:r>
              <a:rPr lang="cs-CZ" sz="2000" dirty="0" smtClean="0">
                <a:hlinkClick r:id="rId2"/>
              </a:rPr>
              <a:t>www.office.microsoft.com</a:t>
            </a:r>
            <a:endParaRPr lang="cs-CZ" sz="2000" dirty="0" smtClean="0"/>
          </a:p>
          <a:p>
            <a:r>
              <a:rPr lang="cs-CZ" sz="2000" dirty="0" smtClean="0"/>
              <a:t>Slepýš - Obrázky </a:t>
            </a:r>
            <a:r>
              <a:rPr lang="cs-CZ" sz="2000" dirty="0"/>
              <a:t>jsou použité ze zakoupeného CD PRVOUKA, rok.v.2011, </a:t>
            </a:r>
            <a:r>
              <a:rPr lang="cs-CZ" sz="2000" dirty="0" err="1"/>
              <a:t>Mediadida</a:t>
            </a:r>
            <a:r>
              <a:rPr lang="cs-CZ" sz="2000" dirty="0"/>
              <a:t> s.r.o. - společností je udělen písemný souhlas s využitím do projektu </a:t>
            </a:r>
            <a:r>
              <a:rPr lang="cs-CZ" sz="2000" dirty="0" smtClean="0"/>
              <a:t>OPVK</a:t>
            </a:r>
          </a:p>
          <a:p>
            <a:r>
              <a:rPr lang="cs-CZ" sz="2000" dirty="0" err="1" smtClean="0"/>
              <a:t>Osmisměrka</a:t>
            </a:r>
            <a:r>
              <a:rPr lang="cs-CZ" sz="2000" dirty="0" smtClean="0"/>
              <a:t> – vlastní tvorba</a:t>
            </a:r>
            <a:endParaRPr lang="cs-CZ" sz="2000" dirty="0"/>
          </a:p>
          <a:p>
            <a:pPr eaLnBrk="1" hangingPunct="1"/>
            <a:endParaRPr lang="cs-CZ" sz="2000" dirty="0" smtClean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cs-CZ" dirty="0" smtClean="0"/>
              <a:t>POUŽITÉ ZDROJE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61088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cs-CZ" dirty="0" smtClean="0"/>
              <a:t>Anotace:</a:t>
            </a:r>
            <a:endParaRPr lang="cs-CZ" dirty="0"/>
          </a:p>
        </p:txBody>
      </p:sp>
      <p:sp>
        <p:nvSpPr>
          <p:cNvPr id="5" name="Zástupný symbol pro obsah 2"/>
          <p:cNvSpPr>
            <a:spLocks noGrp="1"/>
          </p:cNvSpPr>
          <p:nvPr>
            <p:ph idx="1"/>
          </p:nvPr>
        </p:nvSpPr>
        <p:spPr>
          <a:xfrm>
            <a:off x="251520" y="1124744"/>
            <a:ext cx="8686800" cy="558924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určený pro žáky 4. ročníku, předmět </a:t>
            </a:r>
            <a:r>
              <a:rPr lang="cs-CZ" dirty="0"/>
              <a:t>Č</a:t>
            </a:r>
            <a:r>
              <a:rPr lang="cs-CZ" dirty="0" smtClean="0"/>
              <a:t>eský jazyk – vyjmenovaná </a:t>
            </a:r>
            <a:r>
              <a:rPr lang="cs-CZ" dirty="0" smtClean="0"/>
              <a:t>slova po P.</a:t>
            </a:r>
            <a:endParaRPr lang="cs-CZ" dirty="0" smtClean="0"/>
          </a:p>
          <a:p>
            <a:pPr marL="0" indent="0" eaLnBrk="1" hangingPunct="1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Jedná se o prezentaci na interaktivní tabuli.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Prezentace je určena jako pomůcka při výkladu nového učiva.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4 - 10 je výklad řady vyjmenovaných slov i se slovy příbuznými.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11 žák hledá v </a:t>
            </a:r>
            <a:r>
              <a:rPr lang="cs-CZ" dirty="0" err="1" smtClean="0"/>
              <a:t>osmisměrce</a:t>
            </a:r>
            <a:r>
              <a:rPr lang="cs-CZ" dirty="0" smtClean="0"/>
              <a:t> slovy z řady vyjmenovaných slov po </a:t>
            </a:r>
            <a:r>
              <a:rPr lang="cs-CZ" dirty="0" smtClean="0"/>
              <a:t>P. </a:t>
            </a:r>
            <a:r>
              <a:rPr lang="cs-CZ" dirty="0" smtClean="0"/>
              <a:t>Vyškrtává je pomocí pera v prezentaci </a:t>
            </a:r>
            <a:r>
              <a:rPr lang="cs-CZ" dirty="0" err="1" smtClean="0"/>
              <a:t>Powerpoint</a:t>
            </a:r>
            <a:r>
              <a:rPr lang="cs-CZ" dirty="0" smtClean="0"/>
              <a:t>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12 žák doplňuje vynechaná písmena v řadě vyjmenovaných slov, upevňuje si tak </a:t>
            </a:r>
            <a:r>
              <a:rPr lang="cs-CZ" dirty="0" smtClean="0"/>
              <a:t>učivo.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Na snímku 13 je řešení.</a:t>
            </a:r>
            <a:endParaRPr lang="cs-CZ" dirty="0" smtClean="0"/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K prezentaci je možno využít pracovní list: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cs-CZ" dirty="0" smtClean="0"/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Pomůcky: interaktivní tabule, interaktivní pero.</a:t>
            </a:r>
          </a:p>
          <a:p>
            <a:pPr eaLnBrk="1" hangingPunct="1">
              <a:lnSpc>
                <a:spcPct val="110000"/>
              </a:lnSpc>
              <a:spcBef>
                <a:spcPts val="0"/>
              </a:spcBef>
            </a:pPr>
            <a:r>
              <a:rPr lang="cs-CZ" dirty="0" smtClean="0"/>
              <a:t>Materiál je určen k interaktivní výuce. </a:t>
            </a:r>
          </a:p>
        </p:txBody>
      </p:sp>
      <p:sp>
        <p:nvSpPr>
          <p:cNvPr id="4" name="Obdélník s odříznutým jedním rohem 3">
            <a:hlinkClick r:id="rId2" action="ppaction://hlinkfile"/>
          </p:cNvPr>
          <p:cNvSpPr/>
          <p:nvPr/>
        </p:nvSpPr>
        <p:spPr>
          <a:xfrm>
            <a:off x="6084168" y="5013176"/>
            <a:ext cx="864096" cy="936104"/>
          </a:xfrm>
          <a:prstGeom prst="snip1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1200" dirty="0" smtClean="0">
                <a:solidFill>
                  <a:schemeClr val="tx1"/>
                </a:solidFill>
              </a:rPr>
              <a:t>Odkaz na </a:t>
            </a:r>
            <a:r>
              <a:rPr lang="cs-CZ" sz="1200" dirty="0" err="1" smtClean="0">
                <a:solidFill>
                  <a:schemeClr val="tx1"/>
                </a:solidFill>
              </a:rPr>
              <a:t>prac.list</a:t>
            </a:r>
            <a:endParaRPr lang="cs-CZ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94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Vyjmenovaná slova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cs-CZ" sz="15000" b="1" dirty="0" smtClean="0"/>
              <a:t>P</a:t>
            </a:r>
            <a:endParaRPr lang="cs-CZ" sz="15000" b="1" dirty="0"/>
          </a:p>
        </p:txBody>
      </p:sp>
    </p:spTree>
    <p:extLst>
      <p:ext uri="{BB962C8B-B14F-4D97-AF65-F5344CB8AC3E}">
        <p14:creationId xmlns:p14="http://schemas.microsoft.com/office/powerpoint/2010/main" val="18904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PÝCHA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79512" y="2132856"/>
            <a:ext cx="4536504" cy="4725144"/>
          </a:xfrm>
        </p:spPr>
        <p:txBody>
          <a:bodyPr>
            <a:normAutofit/>
          </a:bodyPr>
          <a:lstStyle/>
          <a:p>
            <a:r>
              <a:rPr lang="cs-CZ" dirty="0"/>
              <a:t> </a:t>
            </a:r>
            <a:r>
              <a:rPr lang="cs-CZ" dirty="0" smtClean="0"/>
              <a:t>p</a:t>
            </a:r>
            <a:r>
              <a:rPr lang="cs-CZ" dirty="0" smtClean="0"/>
              <a:t>yšný</a:t>
            </a:r>
          </a:p>
          <a:p>
            <a:r>
              <a:rPr lang="cs-CZ" dirty="0" smtClean="0"/>
              <a:t> </a:t>
            </a:r>
            <a:r>
              <a:rPr lang="cs-CZ" dirty="0"/>
              <a:t>pyšnit </a:t>
            </a:r>
            <a:r>
              <a:rPr lang="cs-CZ" dirty="0" smtClean="0"/>
              <a:t>se</a:t>
            </a:r>
            <a:endParaRPr lang="cs-CZ" dirty="0"/>
          </a:p>
          <a:p>
            <a:r>
              <a:rPr lang="cs-CZ" dirty="0" smtClean="0"/>
              <a:t> zpychnout</a:t>
            </a:r>
            <a:endParaRPr lang="cs-CZ" dirty="0"/>
          </a:p>
          <a:p>
            <a:r>
              <a:rPr lang="cs-CZ" dirty="0" smtClean="0"/>
              <a:t> pýchavka</a:t>
            </a:r>
            <a:endParaRPr lang="cs-CZ" dirty="0"/>
          </a:p>
          <a:p>
            <a:r>
              <a:rPr lang="cs-CZ" dirty="0" smtClean="0"/>
              <a:t> pych</a:t>
            </a:r>
            <a:endParaRPr lang="cs-CZ" dirty="0"/>
          </a:p>
          <a:p>
            <a:r>
              <a:rPr lang="cs-CZ" dirty="0" smtClean="0"/>
              <a:t> přepych</a:t>
            </a:r>
          </a:p>
          <a:p>
            <a:r>
              <a:rPr lang="cs-CZ" dirty="0" smtClean="0"/>
              <a:t> </a:t>
            </a:r>
            <a:r>
              <a:rPr lang="cs-CZ" dirty="0"/>
              <a:t>Přepychy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PYTEL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652120" y="2060848"/>
            <a:ext cx="3394720" cy="3993307"/>
          </a:xfrm>
        </p:spPr>
        <p:txBody>
          <a:bodyPr>
            <a:normAutofit/>
          </a:bodyPr>
          <a:lstStyle/>
          <a:p>
            <a:r>
              <a:rPr lang="cs-CZ" sz="3200" dirty="0" smtClean="0"/>
              <a:t> </a:t>
            </a:r>
            <a:r>
              <a:rPr lang="cs-CZ" dirty="0" smtClean="0"/>
              <a:t>pytlovina</a:t>
            </a:r>
            <a:endParaRPr lang="cs-CZ" dirty="0"/>
          </a:p>
          <a:p>
            <a:r>
              <a:rPr lang="cs-CZ" dirty="0" smtClean="0"/>
              <a:t> pytlák</a:t>
            </a:r>
          </a:p>
          <a:p>
            <a:r>
              <a:rPr lang="cs-CZ" dirty="0" smtClean="0"/>
              <a:t> </a:t>
            </a:r>
            <a:r>
              <a:rPr lang="cs-CZ" dirty="0"/>
              <a:t>pytlačit</a:t>
            </a:r>
          </a:p>
        </p:txBody>
      </p:sp>
      <p:pic>
        <p:nvPicPr>
          <p:cNvPr id="1027" name="Picture 3" descr="C:\Users\jaja\AppData\Local\Microsoft\Windows\Temporary Internet Files\Content.IE5\TBY1IBRO\MC90041190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58665"/>
            <a:ext cx="3444844" cy="3268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840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PYSK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sz="3200" dirty="0" smtClean="0"/>
              <a:t>pyskatý</a:t>
            </a:r>
            <a:endParaRPr lang="cs-CZ" sz="3200" dirty="0"/>
          </a:p>
          <a:p>
            <a:r>
              <a:rPr lang="cs-CZ" sz="3200" dirty="0" smtClean="0"/>
              <a:t> ptakopysk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Solopysky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NETOPÝR</a:t>
            </a:r>
            <a:endParaRPr lang="cs-CZ" sz="6000" dirty="0"/>
          </a:p>
        </p:txBody>
      </p:sp>
      <p:pic>
        <p:nvPicPr>
          <p:cNvPr id="2052" name="Picture 4" descr="C:\Users\jaja\AppData\Local\Microsoft\Windows\Temporary Internet Files\Content.IE5\ST9GFR7G\MC900354219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204864"/>
            <a:ext cx="4607704" cy="3775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Zástupný symbol pro obsah 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SLEPÝŠ</a:t>
            </a:r>
            <a:endParaRPr lang="cs-CZ" sz="60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PYL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/>
              <a:t>opylovat</a:t>
            </a:r>
            <a:r>
              <a:rPr lang="cs-CZ" dirty="0" smtClean="0"/>
              <a:t> </a:t>
            </a:r>
            <a:endParaRPr lang="cs-CZ" sz="3200" dirty="0"/>
          </a:p>
        </p:txBody>
      </p:sp>
      <p:pic>
        <p:nvPicPr>
          <p:cNvPr id="3074" name="Picture 2" descr="C:\Users\jaja\AppData\Local\Microsoft\Windows\Temporary Internet Files\Content.IE5\TBY1IBRO\MP90044860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36912"/>
            <a:ext cx="3600400" cy="3605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348880"/>
            <a:ext cx="4190291" cy="321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KOPYTO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 smtClean="0"/>
              <a:t> </a:t>
            </a:r>
            <a:r>
              <a:rPr lang="cs-CZ" sz="3200" dirty="0"/>
              <a:t>sudokopytník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499992" y="548680"/>
            <a:ext cx="439248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KLOPÝTAT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</a:t>
            </a:r>
            <a:r>
              <a:rPr lang="cs-CZ" sz="3200" dirty="0"/>
              <a:t>klopýtnout</a:t>
            </a:r>
          </a:p>
        </p:txBody>
      </p:sp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cs-CZ" sz="6000" dirty="0" smtClean="0"/>
              <a:t>TŘPYTIT SE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/>
              <a:t> </a:t>
            </a:r>
            <a:r>
              <a:rPr lang="cs-CZ" dirty="0" smtClean="0"/>
              <a:t>t</a:t>
            </a:r>
            <a:r>
              <a:rPr lang="cs-CZ" dirty="0" smtClean="0"/>
              <a:t>řpyt</a:t>
            </a:r>
            <a:endParaRPr lang="cs-CZ" dirty="0"/>
          </a:p>
          <a:p>
            <a:r>
              <a:rPr lang="cs-CZ" dirty="0" smtClean="0"/>
              <a:t> třpytivý</a:t>
            </a:r>
          </a:p>
          <a:p>
            <a:r>
              <a:rPr lang="cs-CZ" dirty="0" smtClean="0"/>
              <a:t> </a:t>
            </a:r>
            <a:r>
              <a:rPr lang="cs-CZ" dirty="0"/>
              <a:t>třpytka</a:t>
            </a:r>
            <a:r>
              <a:rPr lang="cs-CZ" dirty="0" smtClean="0"/>
              <a:t> 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cs-CZ" sz="5100" dirty="0"/>
              <a:t>ZPYTOVAT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</a:t>
            </a:r>
            <a:r>
              <a:rPr lang="cs-CZ" dirty="0" smtClean="0"/>
              <a:t> </a:t>
            </a:r>
            <a:r>
              <a:rPr lang="cs-CZ" sz="3200" dirty="0" smtClean="0"/>
              <a:t>jazykozpyt</a:t>
            </a:r>
          </a:p>
          <a:p>
            <a:r>
              <a:rPr lang="cs-CZ" sz="3200" dirty="0" smtClean="0"/>
              <a:t> </a:t>
            </a:r>
            <a:r>
              <a:rPr lang="cs-CZ" sz="3200" dirty="0"/>
              <a:t>nevyzpytatelný</a:t>
            </a:r>
          </a:p>
        </p:txBody>
      </p:sp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4040188" cy="980728"/>
          </a:xfrm>
        </p:spPr>
        <p:txBody>
          <a:bodyPr>
            <a:normAutofit lnSpcReduction="10000"/>
          </a:bodyPr>
          <a:lstStyle/>
          <a:p>
            <a:pPr algn="ctr"/>
            <a:r>
              <a:rPr lang="cs-CZ" sz="6000" dirty="0" smtClean="0"/>
              <a:t>PYKAT</a:t>
            </a:r>
            <a:endParaRPr lang="cs-CZ" sz="6000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32856"/>
            <a:ext cx="4040188" cy="3993307"/>
          </a:xfrm>
        </p:spPr>
        <p:txBody>
          <a:bodyPr/>
          <a:lstStyle/>
          <a:p>
            <a:r>
              <a:rPr lang="cs-CZ" dirty="0"/>
              <a:t>odpykat</a:t>
            </a:r>
            <a:r>
              <a:rPr lang="cs-CZ" dirty="0" smtClean="0"/>
              <a:t> </a:t>
            </a:r>
            <a:endParaRPr lang="cs-CZ" sz="3200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4008" y="548680"/>
            <a:ext cx="4032448" cy="927794"/>
          </a:xfrm>
        </p:spPr>
        <p:txBody>
          <a:bodyPr>
            <a:noAutofit/>
          </a:bodyPr>
          <a:lstStyle/>
          <a:p>
            <a:pPr algn="ctr"/>
            <a:r>
              <a:rPr lang="cs-CZ" sz="6000" dirty="0" smtClean="0"/>
              <a:t>PÝR</a:t>
            </a:r>
            <a:endParaRPr lang="cs-CZ" sz="6000" dirty="0"/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32856"/>
            <a:ext cx="4041775" cy="3993307"/>
          </a:xfrm>
        </p:spPr>
        <p:txBody>
          <a:bodyPr>
            <a:normAutofit/>
          </a:bodyPr>
          <a:lstStyle/>
          <a:p>
            <a:r>
              <a:rPr lang="cs-CZ" dirty="0" smtClean="0"/>
              <a:t> </a:t>
            </a:r>
            <a:r>
              <a:rPr lang="cs-CZ" sz="3200" dirty="0"/>
              <a:t>pýřavka</a:t>
            </a:r>
          </a:p>
        </p:txBody>
      </p:sp>
    </p:spTree>
    <p:extLst>
      <p:ext uri="{BB962C8B-B14F-4D97-AF65-F5344CB8AC3E}">
        <p14:creationId xmlns:p14="http://schemas.microsoft.com/office/powerpoint/2010/main" val="31251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vrdý obal">
  <a:themeElements>
    <a:clrScheme name="Lití písma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Tvrdý obal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Tvrdý obal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16</TotalTime>
  <Words>393</Words>
  <Application>Microsoft Office PowerPoint</Application>
  <PresentationFormat>Předvádění na obrazovce (4:3)</PresentationFormat>
  <Paragraphs>76</Paragraphs>
  <Slides>14</Slides>
  <Notes>0</Notes>
  <HiddenSlides>3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14</vt:i4>
      </vt:variant>
    </vt:vector>
  </HeadingPairs>
  <TitlesOfParts>
    <vt:vector size="15" baseType="lpstr">
      <vt:lpstr>Tvrdý obal</vt:lpstr>
      <vt:lpstr>Prezentace aplikace PowerPoint</vt:lpstr>
      <vt:lpstr>Anotace:</vt:lpstr>
      <vt:lpstr>Vyjmenovaná slova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Řešení:</vt:lpstr>
      <vt:lpstr>POUŽITÉ ZDROJE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</dc:title>
  <dc:creator>ucitel</dc:creator>
  <cp:lastModifiedBy>jaja</cp:lastModifiedBy>
  <cp:revision>10</cp:revision>
  <dcterms:created xsi:type="dcterms:W3CDTF">2011-10-12T08:10:12Z</dcterms:created>
  <dcterms:modified xsi:type="dcterms:W3CDTF">2013-07-29T11:46:58Z</dcterms:modified>
</cp:coreProperties>
</file>